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74" r:id="rId4"/>
    <p:sldId id="272" r:id="rId5"/>
    <p:sldId id="260" r:id="rId6"/>
    <p:sldId id="287" r:id="rId7"/>
    <p:sldId id="278" r:id="rId8"/>
    <p:sldId id="279" r:id="rId9"/>
    <p:sldId id="283" r:id="rId10"/>
    <p:sldId id="269" r:id="rId11"/>
    <p:sldId id="259" r:id="rId12"/>
    <p:sldId id="261" r:id="rId13"/>
    <p:sldId id="270" r:id="rId14"/>
    <p:sldId id="258" r:id="rId15"/>
    <p:sldId id="275" r:id="rId16"/>
    <p:sldId id="262" r:id="rId17"/>
    <p:sldId id="263" r:id="rId18"/>
    <p:sldId id="264" r:id="rId19"/>
    <p:sldId id="277" r:id="rId20"/>
    <p:sldId id="282" r:id="rId21"/>
    <p:sldId id="265" r:id="rId22"/>
    <p:sldId id="271" r:id="rId23"/>
    <p:sldId id="268" r:id="rId24"/>
    <p:sldId id="276" r:id="rId25"/>
    <p:sldId id="286" r:id="rId26"/>
    <p:sldId id="280" r:id="rId27"/>
    <p:sldId id="281" r:id="rId28"/>
    <p:sldId id="284" r:id="rId29"/>
    <p:sldId id="289" r:id="rId30"/>
    <p:sldId id="288" r:id="rId31"/>
    <p:sldId id="285" r:id="rId32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liscom.uu.nl\uu\Users\Vonk0006\My%20Documents\Outreach\Natuurkunde%20Olympiade%20Junior\resultaten_2015_1\Totalen_30_3_met_grafieke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liscom.uu.nl\uu\Users\Vonk0006\My%20Documents\Outreach\Natuurkunde%20Olympiade%20Junior\resultaten_2015_1\Totalen_30_3_met_grafiek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onk0006\AppData\Local\Microsoft\Windows\Temporary%20Internet%20Files\Content.Outlook\RQ2NCIHB\totalen_30_4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liscom.uu.nl\uu\Users\Vonk0006\My%20Documents\Outreach\Natuurkunde%20Olympiade%20Junior\resultaten_2015_1\totalen_30_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Scorepercentage NOJ 2015, eerste ronde, n = 435</a:t>
            </a:r>
          </a:p>
        </c:rich>
      </c:tx>
      <c:layout>
        <c:manualLayout>
          <c:xMode val="edge"/>
          <c:yMode val="edge"/>
          <c:x val="6.639533190287096E-2"/>
          <c:y val="2.72456327878664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integraal_opgeteld!$B$504:$AE$504</c:f>
              <c:numCache>
                <c:formatCode>General</c:formatCode>
                <c:ptCount val="30"/>
                <c:pt idx="0">
                  <c:v>97.47126436781609</c:v>
                </c:pt>
                <c:pt idx="1">
                  <c:v>84.597701149425291</c:v>
                </c:pt>
                <c:pt idx="2">
                  <c:v>84.827586206896555</c:v>
                </c:pt>
                <c:pt idx="3">
                  <c:v>48.505747126436781</c:v>
                </c:pt>
                <c:pt idx="4">
                  <c:v>55.862068965517238</c:v>
                </c:pt>
                <c:pt idx="5">
                  <c:v>30.574712643678161</c:v>
                </c:pt>
                <c:pt idx="6">
                  <c:v>76.781609195402297</c:v>
                </c:pt>
                <c:pt idx="7">
                  <c:v>40.689655172413794</c:v>
                </c:pt>
                <c:pt idx="8">
                  <c:v>28.505747126436781</c:v>
                </c:pt>
                <c:pt idx="9">
                  <c:v>84.597701149425291</c:v>
                </c:pt>
                <c:pt idx="10">
                  <c:v>11.264367816091953</c:v>
                </c:pt>
                <c:pt idx="11">
                  <c:v>38.850574712643677</c:v>
                </c:pt>
                <c:pt idx="12">
                  <c:v>61.149425287356323</c:v>
                </c:pt>
                <c:pt idx="13">
                  <c:v>42.068965517241381</c:v>
                </c:pt>
                <c:pt idx="14">
                  <c:v>67.816091954022994</c:v>
                </c:pt>
                <c:pt idx="15">
                  <c:v>54.482758620689658</c:v>
                </c:pt>
                <c:pt idx="16">
                  <c:v>23.448275862068964</c:v>
                </c:pt>
                <c:pt idx="17">
                  <c:v>98.390804597701148</c:v>
                </c:pt>
                <c:pt idx="18">
                  <c:v>22.298850574712645</c:v>
                </c:pt>
                <c:pt idx="19">
                  <c:v>52.413793103448278</c:v>
                </c:pt>
                <c:pt idx="20">
                  <c:v>30.344827586206897</c:v>
                </c:pt>
                <c:pt idx="21">
                  <c:v>44.827586206896555</c:v>
                </c:pt>
                <c:pt idx="22">
                  <c:v>64.827586206896555</c:v>
                </c:pt>
                <c:pt idx="23">
                  <c:v>17.701149425287355</c:v>
                </c:pt>
                <c:pt idx="24">
                  <c:v>52.873563218390807</c:v>
                </c:pt>
                <c:pt idx="25">
                  <c:v>18.160919540229884</c:v>
                </c:pt>
                <c:pt idx="26">
                  <c:v>51.03448275862069</c:v>
                </c:pt>
                <c:pt idx="27">
                  <c:v>82.758620689655174</c:v>
                </c:pt>
                <c:pt idx="28">
                  <c:v>69.65517241379311</c:v>
                </c:pt>
                <c:pt idx="29">
                  <c:v>75.862068965517238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443840"/>
        <c:axId val="103620608"/>
      </c:barChart>
      <c:catAx>
        <c:axId val="101443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620608"/>
        <c:crosses val="autoZero"/>
        <c:auto val="1"/>
        <c:lblAlgn val="ctr"/>
        <c:lblOffset val="100"/>
        <c:noMultiLvlLbl val="0"/>
      </c:catAx>
      <c:valAx>
        <c:axId val="103620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1443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Vragen 2015, gerangschikt</a:t>
            </a:r>
            <a:r>
              <a:rPr lang="nl-NL" baseline="0"/>
              <a:t> op scorepercentage</a:t>
            </a:r>
            <a:endParaRPr lang="nl-NL"/>
          </a:p>
        </c:rich>
      </c:tx>
      <c:layout>
        <c:manualLayout>
          <c:xMode val="edge"/>
          <c:yMode val="edge"/>
          <c:x val="0.18098964326812425"/>
          <c:y val="1.729729140760454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val>
            <c:numRef>
              <c:f>Sheet1!$A$4:$A$33</c:f>
              <c:numCache>
                <c:formatCode>General</c:formatCode>
                <c:ptCount val="30"/>
                <c:pt idx="0">
                  <c:v>98.390804597701148</c:v>
                </c:pt>
                <c:pt idx="1">
                  <c:v>97.47126436781609</c:v>
                </c:pt>
                <c:pt idx="2">
                  <c:v>84.827586206896555</c:v>
                </c:pt>
                <c:pt idx="3">
                  <c:v>84.597701149425291</c:v>
                </c:pt>
                <c:pt idx="4">
                  <c:v>84.597701149425291</c:v>
                </c:pt>
                <c:pt idx="5">
                  <c:v>82.758620689655174</c:v>
                </c:pt>
                <c:pt idx="6">
                  <c:v>76.781609195402297</c:v>
                </c:pt>
                <c:pt idx="7">
                  <c:v>75.862068965517238</c:v>
                </c:pt>
                <c:pt idx="8">
                  <c:v>69.65517241379311</c:v>
                </c:pt>
                <c:pt idx="9">
                  <c:v>67.816091954022994</c:v>
                </c:pt>
                <c:pt idx="10">
                  <c:v>64.827586206896555</c:v>
                </c:pt>
                <c:pt idx="11">
                  <c:v>61.149425287356323</c:v>
                </c:pt>
                <c:pt idx="12">
                  <c:v>55.862068965517238</c:v>
                </c:pt>
                <c:pt idx="13">
                  <c:v>54.482758620689658</c:v>
                </c:pt>
                <c:pt idx="14">
                  <c:v>52.873563218390807</c:v>
                </c:pt>
                <c:pt idx="15">
                  <c:v>52.413793103448278</c:v>
                </c:pt>
                <c:pt idx="16">
                  <c:v>51.03448275862069</c:v>
                </c:pt>
                <c:pt idx="17">
                  <c:v>48.505747126436781</c:v>
                </c:pt>
                <c:pt idx="18">
                  <c:v>44.827586206896555</c:v>
                </c:pt>
                <c:pt idx="19">
                  <c:v>42.068965517241381</c:v>
                </c:pt>
                <c:pt idx="20">
                  <c:v>40.689655172413794</c:v>
                </c:pt>
                <c:pt idx="21">
                  <c:v>38.850574712643677</c:v>
                </c:pt>
                <c:pt idx="22">
                  <c:v>30.574712643678161</c:v>
                </c:pt>
                <c:pt idx="23">
                  <c:v>30.344827586206897</c:v>
                </c:pt>
                <c:pt idx="24">
                  <c:v>28.505747126436781</c:v>
                </c:pt>
                <c:pt idx="25">
                  <c:v>23.448275862068964</c:v>
                </c:pt>
                <c:pt idx="26">
                  <c:v>22.298850574712645</c:v>
                </c:pt>
                <c:pt idx="27">
                  <c:v>18.160919540229884</c:v>
                </c:pt>
                <c:pt idx="28">
                  <c:v>17.701149425287355</c:v>
                </c:pt>
                <c:pt idx="29">
                  <c:v>11.264367816091953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79104"/>
        <c:axId val="103680640"/>
      </c:barChart>
      <c:catAx>
        <c:axId val="103679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680640"/>
        <c:crosses val="autoZero"/>
        <c:auto val="1"/>
        <c:lblAlgn val="ctr"/>
        <c:lblOffset val="100"/>
        <c:noMultiLvlLbl val="0"/>
      </c:catAx>
      <c:valAx>
        <c:axId val="103680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3679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1600"/>
              <a:t>Verdeling scores ( n = 435)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'behaalde totaalscores'!$A$3:$A$33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'behaalde totaalscores'!$B$3:$B$33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10</c:v>
                </c:pt>
                <c:pt idx="11">
                  <c:v>14</c:v>
                </c:pt>
                <c:pt idx="12">
                  <c:v>22</c:v>
                </c:pt>
                <c:pt idx="13">
                  <c:v>37</c:v>
                </c:pt>
                <c:pt idx="14">
                  <c:v>48</c:v>
                </c:pt>
                <c:pt idx="15">
                  <c:v>40</c:v>
                </c:pt>
                <c:pt idx="16">
                  <c:v>42</c:v>
                </c:pt>
                <c:pt idx="17">
                  <c:v>44</c:v>
                </c:pt>
                <c:pt idx="18">
                  <c:v>54</c:v>
                </c:pt>
                <c:pt idx="19">
                  <c:v>30</c:v>
                </c:pt>
                <c:pt idx="20">
                  <c:v>28</c:v>
                </c:pt>
                <c:pt idx="21">
                  <c:v>24</c:v>
                </c:pt>
                <c:pt idx="22">
                  <c:v>6</c:v>
                </c:pt>
                <c:pt idx="23">
                  <c:v>3</c:v>
                </c:pt>
                <c:pt idx="24">
                  <c:v>3</c:v>
                </c:pt>
                <c:pt idx="25">
                  <c:v>7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3693696"/>
        <c:axId val="103707776"/>
      </c:barChart>
      <c:catAx>
        <c:axId val="1036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707776"/>
        <c:crosses val="autoZero"/>
        <c:auto val="1"/>
        <c:lblAlgn val="ctr"/>
        <c:lblOffset val="100"/>
        <c:noMultiLvlLbl val="0"/>
      </c:catAx>
      <c:valAx>
        <c:axId val="103707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3693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Scorepercentages eerste ronde 2015 per vraag van 435 leerlingen (rood)</a:t>
            </a:r>
          </a:p>
          <a:p>
            <a:pPr>
              <a:defRPr/>
            </a:pPr>
            <a:r>
              <a:rPr lang="nl-NL"/>
              <a:t>en de 23 best scorende</a:t>
            </a:r>
            <a:r>
              <a:rPr lang="nl-NL" baseline="0"/>
              <a:t> leerlingen (blauw) </a:t>
            </a:r>
            <a:endParaRPr lang="nl-NL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'topleerlingen tov gemiddelden'!$B$26:$AE$26</c:f>
              <c:numCache>
                <c:formatCode>General</c:formatCode>
                <c:ptCount val="30"/>
                <c:pt idx="0">
                  <c:v>100</c:v>
                </c:pt>
                <c:pt idx="1">
                  <c:v>95.652173913043484</c:v>
                </c:pt>
                <c:pt idx="2">
                  <c:v>100</c:v>
                </c:pt>
                <c:pt idx="3">
                  <c:v>73.913043478260875</c:v>
                </c:pt>
                <c:pt idx="4">
                  <c:v>82.608695652173907</c:v>
                </c:pt>
                <c:pt idx="5">
                  <c:v>60.869565217391305</c:v>
                </c:pt>
                <c:pt idx="6">
                  <c:v>95.652173913043484</c:v>
                </c:pt>
                <c:pt idx="7">
                  <c:v>82.608695652173907</c:v>
                </c:pt>
                <c:pt idx="8">
                  <c:v>91.304347826086953</c:v>
                </c:pt>
                <c:pt idx="9">
                  <c:v>95.652173913043484</c:v>
                </c:pt>
                <c:pt idx="10">
                  <c:v>30.434782608695652</c:v>
                </c:pt>
                <c:pt idx="11">
                  <c:v>86.956521739130437</c:v>
                </c:pt>
                <c:pt idx="12">
                  <c:v>82.608695652173907</c:v>
                </c:pt>
                <c:pt idx="13">
                  <c:v>82.608695652173907</c:v>
                </c:pt>
                <c:pt idx="14">
                  <c:v>82.608695652173907</c:v>
                </c:pt>
                <c:pt idx="15">
                  <c:v>95.652173913043484</c:v>
                </c:pt>
                <c:pt idx="16">
                  <c:v>56.521739130434781</c:v>
                </c:pt>
                <c:pt idx="17">
                  <c:v>100</c:v>
                </c:pt>
                <c:pt idx="18">
                  <c:v>52.173913043478258</c:v>
                </c:pt>
                <c:pt idx="19">
                  <c:v>78.260869565217391</c:v>
                </c:pt>
                <c:pt idx="20">
                  <c:v>82.608695652173907</c:v>
                </c:pt>
                <c:pt idx="21">
                  <c:v>78.260869565217391</c:v>
                </c:pt>
                <c:pt idx="22">
                  <c:v>82.608695652173907</c:v>
                </c:pt>
                <c:pt idx="23">
                  <c:v>43.478260869565219</c:v>
                </c:pt>
                <c:pt idx="24">
                  <c:v>82.608695652173907</c:v>
                </c:pt>
                <c:pt idx="25">
                  <c:v>39.130434782608695</c:v>
                </c:pt>
                <c:pt idx="26">
                  <c:v>86.956521739130437</c:v>
                </c:pt>
                <c:pt idx="27">
                  <c:v>95.652173913043484</c:v>
                </c:pt>
                <c:pt idx="28">
                  <c:v>100</c:v>
                </c:pt>
                <c:pt idx="29">
                  <c:v>95.652173913043484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'topleerlingen tov gemiddelden'!$B$27:$AE$27</c:f>
              <c:numCache>
                <c:formatCode>General</c:formatCode>
                <c:ptCount val="30"/>
                <c:pt idx="0">
                  <c:v>97.241379310344826</c:v>
                </c:pt>
                <c:pt idx="1">
                  <c:v>84.367816091954026</c:v>
                </c:pt>
                <c:pt idx="2">
                  <c:v>84.597701149425291</c:v>
                </c:pt>
                <c:pt idx="3">
                  <c:v>48.275862068965516</c:v>
                </c:pt>
                <c:pt idx="4">
                  <c:v>55.632183908045974</c:v>
                </c:pt>
                <c:pt idx="5">
                  <c:v>30.344827586206897</c:v>
                </c:pt>
                <c:pt idx="6">
                  <c:v>76.551724137931032</c:v>
                </c:pt>
                <c:pt idx="7">
                  <c:v>40.459770114942529</c:v>
                </c:pt>
                <c:pt idx="8">
                  <c:v>28.275862068965516</c:v>
                </c:pt>
                <c:pt idx="9">
                  <c:v>84.367816091954026</c:v>
                </c:pt>
                <c:pt idx="10">
                  <c:v>11.03448275862069</c:v>
                </c:pt>
                <c:pt idx="11">
                  <c:v>38.620689655172413</c:v>
                </c:pt>
                <c:pt idx="12">
                  <c:v>60.919540229885058</c:v>
                </c:pt>
                <c:pt idx="13">
                  <c:v>41.839080459770116</c:v>
                </c:pt>
                <c:pt idx="14">
                  <c:v>67.58620689655173</c:v>
                </c:pt>
                <c:pt idx="15">
                  <c:v>54.252873563218394</c:v>
                </c:pt>
                <c:pt idx="16">
                  <c:v>23.2183908045977</c:v>
                </c:pt>
                <c:pt idx="17">
                  <c:v>98.160919540229884</c:v>
                </c:pt>
                <c:pt idx="18">
                  <c:v>22.068965517241381</c:v>
                </c:pt>
                <c:pt idx="19">
                  <c:v>52.183908045977013</c:v>
                </c:pt>
                <c:pt idx="20">
                  <c:v>30.114942528735632</c:v>
                </c:pt>
                <c:pt idx="21">
                  <c:v>44.597701149425291</c:v>
                </c:pt>
                <c:pt idx="22">
                  <c:v>64.597701149425291</c:v>
                </c:pt>
                <c:pt idx="23">
                  <c:v>17.471264367816094</c:v>
                </c:pt>
                <c:pt idx="24">
                  <c:v>52.643678160919542</c:v>
                </c:pt>
                <c:pt idx="25">
                  <c:v>17.931034482758619</c:v>
                </c:pt>
                <c:pt idx="26">
                  <c:v>50.804597701149426</c:v>
                </c:pt>
                <c:pt idx="27">
                  <c:v>82.52873563218391</c:v>
                </c:pt>
                <c:pt idx="28">
                  <c:v>69.425287356321846</c:v>
                </c:pt>
                <c:pt idx="29">
                  <c:v>75.632183908045974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80288"/>
        <c:axId val="105981824"/>
      </c:barChart>
      <c:catAx>
        <c:axId val="105980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5981824"/>
        <c:crosses val="autoZero"/>
        <c:auto val="1"/>
        <c:lblAlgn val="ctr"/>
        <c:lblOffset val="100"/>
        <c:noMultiLvlLbl val="0"/>
      </c:catAx>
      <c:valAx>
        <c:axId val="105981824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0598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E1328-EF9B-4609-84AF-260488C61349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96DB5-3B80-413E-A2C5-EF0305AB52A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501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0C2B1-6DD7-4FE1-9A9A-122DEE26B24D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A41E0-E72F-4ED7-817E-5FD881210D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3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Drempel voor volgende ronde ligt op de 20 of 21 (merk op dat we hier de resultaten zien van 435 deelnemers, aan</a:t>
            </a:r>
            <a:r>
              <a:rPr lang="nl-NL" baseline="0" dirty="0" smtClean="0"/>
              <a:t> de tweede ronde hebben 120 van de 935 deelnemers meegedaan)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A41E0-E72F-4ED7-817E-5FD881210DD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29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1A49-F635-4E56-9E54-EE54079D02C7}" type="datetime1">
              <a:rPr lang="nl-NL" smtClean="0"/>
              <a:t>10-12-2015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4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2DC-81CC-41F9-9A19-8D475636399E}" type="datetime1">
              <a:rPr lang="nl-NL" smtClean="0"/>
              <a:t>10-12-2015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00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A777-4110-43EA-8EAC-93D9E67C5237}" type="datetime1">
              <a:rPr lang="nl-NL" smtClean="0"/>
              <a:t>10-12-2015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93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53D-32D8-4731-9DEF-B4CE43AB708D}" type="datetime1">
              <a:rPr lang="nl-NL" smtClean="0"/>
              <a:t>10-12-2015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19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0766-C9F7-4F93-8418-45D050540FC7}" type="datetime1">
              <a:rPr lang="nl-NL" smtClean="0"/>
              <a:t>10-12-2015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03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76CA-B21A-46F6-BF37-95A176C6AC10}" type="datetime1">
              <a:rPr lang="nl-NL" smtClean="0"/>
              <a:t>10-12-2015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53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C706-E650-4798-A85F-D1687C193F4E}" type="datetime1">
              <a:rPr lang="nl-NL" smtClean="0"/>
              <a:t>10-12-2015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40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520F1-AD93-494C-9241-D21FE253A9A8}" type="datetime1">
              <a:rPr lang="nl-NL" smtClean="0"/>
              <a:t>10-12-2015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46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78B5-5155-4816-8590-5E434324F92E}" type="datetime1">
              <a:rPr lang="nl-NL" smtClean="0"/>
              <a:t>10-12-2015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67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2A7B-B573-46B0-B38E-36C0E54A81FF}" type="datetime1">
              <a:rPr lang="nl-NL" smtClean="0"/>
              <a:t>10-12-2015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942A-5996-45CC-8BEC-5AAE4F70305E}" type="datetime1">
              <a:rPr lang="nl-NL" smtClean="0"/>
              <a:t>10-12-2015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2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E89D-EAC0-4F65-A965-0DD24885B22C}" type="datetime1">
              <a:rPr lang="nl-NL" smtClean="0"/>
              <a:t>10-12-2015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Natuurkunde Olympiade Junior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5433-B0B8-4847-BC99-10345F8DA8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83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s.fisme.science.uu.nl/dno/leerl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s.fisme.science.uu.nl/dno/leerlin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KxLSaROG-SAlK_0I8MZDVpWOmjiqx1tH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KxLSaROG-SAlK_0I8MZDVpWOmjiqx1tH" TargetMode="External"/><Relationship Id="rId2" Type="http://schemas.openxmlformats.org/officeDocument/2006/relationships/hyperlink" Target="http://www.fisme.uu.nl/nno/noj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von.nl/sites/nvon.nl/files/vakartikelen/LR_NVOX11_1013_TDS_nr9_2011_def_p%20419-421.pdf" TargetMode="External"/><Relationship Id="rId5" Type="http://schemas.openxmlformats.org/officeDocument/2006/relationships/hyperlink" Target="http://www.natuurkunde.nl/artikelen/3007/water-koken-bij-30-c" TargetMode="External"/><Relationship Id="rId4" Type="http://schemas.openxmlformats.org/officeDocument/2006/relationships/hyperlink" Target="http://www.natuurkunde.nl/opdrachten/2985/de-onderbroken-sling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e.tl/bsFk242jwv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57" y="1134762"/>
            <a:ext cx="3365085" cy="45884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9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Streven moeilijkheidsgraad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hele klassen haalbaar</a:t>
            </a:r>
          </a:p>
          <a:p>
            <a:r>
              <a:rPr lang="nl-NL" dirty="0" smtClean="0"/>
              <a:t>Terugrekenend zou je gemiddeld op een zes moeten uitkomen</a:t>
            </a:r>
          </a:p>
          <a:p>
            <a:r>
              <a:rPr lang="nl-NL" dirty="0" smtClean="0"/>
              <a:t>De 8-en en hoger gaan door naar een volgende ronde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76704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Moeilijkheidsgraad van de vragen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05194"/>
              </p:ext>
            </p:extLst>
          </p:nvPr>
        </p:nvGraphicFramePr>
        <p:xfrm>
          <a:off x="338137" y="1316831"/>
          <a:ext cx="8467726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Moeilijkheidsgraad van de vragen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1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Verdeling scores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0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Onderscheidend vermogen van de vragen</a:t>
            </a:r>
            <a:endParaRPr lang="nl-NL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2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958306"/>
            <a:ext cx="6267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7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vraag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1724819"/>
            <a:ext cx="76485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5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vraag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4" y="1600200"/>
            <a:ext cx="79089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pittige vraag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8" y="1600200"/>
            <a:ext cx="75212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7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aan de slag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Toets 1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ronde 2015 (30 vragen)</a:t>
            </a:r>
            <a:endParaRPr lang="nl-NL" sz="2400" u="sng" dirty="0" smtClean="0">
              <a:hlinkClick r:id="rId2"/>
            </a:endParaRPr>
          </a:p>
          <a:p>
            <a:pPr marL="0" indent="0">
              <a:buNone/>
            </a:pPr>
            <a:r>
              <a:rPr lang="nl-NL" sz="2400" dirty="0"/>
              <a:t>Toets </a:t>
            </a:r>
            <a:r>
              <a:rPr lang="nl-NL" sz="2400" dirty="0" smtClean="0"/>
              <a:t>2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</a:t>
            </a:r>
            <a:r>
              <a:rPr lang="nl-NL" sz="2400" dirty="0"/>
              <a:t>ronde 2015 (30 </a:t>
            </a:r>
            <a:r>
              <a:rPr lang="nl-NL" sz="2400" dirty="0" smtClean="0"/>
              <a:t>vragen)</a:t>
            </a:r>
            <a:endParaRPr lang="nl-NL" sz="2400" u="sng" dirty="0">
              <a:hlinkClick r:id="rId2"/>
            </a:endParaRPr>
          </a:p>
          <a:p>
            <a:pPr marL="0" indent="0">
              <a:buNone/>
            </a:pPr>
            <a:r>
              <a:rPr lang="nl-NL" sz="2400" dirty="0" smtClean="0"/>
              <a:t>Struikelblokken uit ronde 1 en 2 van 2015 </a:t>
            </a:r>
            <a:r>
              <a:rPr lang="nl-NL" sz="2800" dirty="0" smtClean="0"/>
              <a:t>(15  vragen)</a:t>
            </a:r>
          </a:p>
          <a:p>
            <a:pPr marL="0" indent="0">
              <a:buNone/>
            </a:pPr>
            <a:endParaRPr lang="nl-NL" sz="2800" u="sng" dirty="0">
              <a:hlinkClick r:id="rId2"/>
            </a:endParaRPr>
          </a:p>
          <a:p>
            <a:pPr marL="0" indent="0">
              <a:buNone/>
            </a:pPr>
            <a:endParaRPr lang="nl-NL" sz="2800" u="sng" dirty="0">
              <a:hlinkClick r:id="rId2"/>
            </a:endParaRPr>
          </a:p>
          <a:p>
            <a:pPr marL="0" indent="0">
              <a:buNone/>
            </a:pPr>
            <a:endParaRPr lang="nl-NL" sz="2800" u="sng" dirty="0" smtClean="0">
              <a:hlinkClick r:id="rId2"/>
            </a:endParaRPr>
          </a:p>
          <a:p>
            <a:pPr marL="0" indent="0">
              <a:buNone/>
            </a:pPr>
            <a:endParaRPr lang="nl-NL" sz="2800" u="sng" dirty="0">
              <a:hlinkClick r:id="rId2"/>
            </a:endParaRPr>
          </a:p>
          <a:p>
            <a:pPr marL="0" indent="0">
              <a:buNone/>
            </a:pPr>
            <a:endParaRPr lang="nl-NL" sz="2800" u="sng" dirty="0">
              <a:hlinkClick r:id="rId2"/>
            </a:endParaRPr>
          </a:p>
          <a:p>
            <a:pPr marL="0" indent="0">
              <a:buNone/>
            </a:pPr>
            <a:r>
              <a:rPr lang="nl-NL" u="sng" dirty="0" smtClean="0">
                <a:hlinkClick r:id="rId2"/>
              </a:rPr>
              <a:t>http</a:t>
            </a:r>
            <a:r>
              <a:rPr lang="nl-NL" u="sng" dirty="0">
                <a:hlinkClick r:id="rId2"/>
              </a:rPr>
              <a:t>://ws.fisme.science.uu.nl/dno/leerling/</a:t>
            </a:r>
            <a:endParaRPr lang="nl-NL" dirty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777532" cy="17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Organisatie</a:t>
            </a:r>
          </a:p>
          <a:p>
            <a:pPr lvl="1"/>
            <a:r>
              <a:rPr lang="nl-NL" dirty="0" smtClean="0"/>
              <a:t>Wat moet ik als docent weten?</a:t>
            </a:r>
          </a:p>
          <a:p>
            <a:pPr lvl="1"/>
            <a:r>
              <a:rPr lang="nl-NL" dirty="0" smtClean="0"/>
              <a:t>Hoe is de structuur van deze wedstrijd?</a:t>
            </a:r>
          </a:p>
          <a:p>
            <a:r>
              <a:rPr lang="nl-NL" dirty="0" smtClean="0"/>
              <a:t>Inhoud</a:t>
            </a:r>
          </a:p>
          <a:p>
            <a:pPr lvl="1"/>
            <a:r>
              <a:rPr lang="nl-NL" dirty="0" smtClean="0"/>
              <a:t>Voorbeeldopgaven</a:t>
            </a:r>
          </a:p>
          <a:p>
            <a:pPr lvl="1"/>
            <a:r>
              <a:rPr lang="nl-NL" dirty="0" smtClean="0"/>
              <a:t>Inzet buiten wedstrijdverband</a:t>
            </a:r>
          </a:p>
          <a:p>
            <a:r>
              <a:rPr lang="nl-NL" dirty="0" smtClean="0"/>
              <a:t>Ontwikkeling</a:t>
            </a:r>
          </a:p>
          <a:p>
            <a:pPr lvl="1"/>
            <a:r>
              <a:rPr lang="nl-NL" dirty="0" smtClean="0"/>
              <a:t>Wie zijn betrokken</a:t>
            </a:r>
          </a:p>
          <a:p>
            <a:pPr lvl="1"/>
            <a:r>
              <a:rPr lang="nl-NL" dirty="0" smtClean="0"/>
              <a:t>Kan ik daar zelf een rol in spelen?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9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een toets naar keuze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Individueel of in duo´s via de pc</a:t>
            </a:r>
          </a:p>
          <a:p>
            <a:r>
              <a:rPr lang="nl-NL" dirty="0" smtClean="0"/>
              <a:t>Bekijk de gesloten vragen</a:t>
            </a:r>
          </a:p>
          <a:p>
            <a:r>
              <a:rPr lang="nl-NL" dirty="0" smtClean="0"/>
              <a:t>Bekijk het practicum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u="sng" dirty="0">
                <a:hlinkClick r:id="rId2"/>
              </a:rPr>
              <a:t>http://ws.fisme.science.uu.nl/dno/leerling/</a:t>
            </a:r>
            <a:endParaRPr lang="nl-NL" dirty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op film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25 finalisten</a:t>
            </a:r>
          </a:p>
          <a:p>
            <a:r>
              <a:rPr lang="nl-NL" dirty="0" smtClean="0"/>
              <a:t>25 filmpjes</a:t>
            </a:r>
          </a:p>
          <a:p>
            <a:r>
              <a:rPr lang="nl-NL" dirty="0" smtClean="0"/>
              <a:t>Vrije keuze, dus overlap, circa 20 vraagstukken</a:t>
            </a:r>
          </a:p>
          <a:p>
            <a:r>
              <a:rPr lang="nl-NL" dirty="0" smtClean="0"/>
              <a:t>Uitleg door leeftijdsgenoten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Uitwerking op film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8542"/>
            <a:ext cx="8229600" cy="37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8772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3"/>
              </a:rPr>
              <a:t>https://www.youtube.com/playlist?list=PLKxLSaROG-SAlK_0I8MZDVpWOmjiqx1tH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3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Opbrengsten na vijf jaar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450 gesloten vraagstukken</a:t>
            </a:r>
          </a:p>
          <a:p>
            <a:r>
              <a:rPr lang="nl-NL" dirty="0" smtClean="0"/>
              <a:t>Deeltoetsen per onderwerp</a:t>
            </a:r>
          </a:p>
          <a:p>
            <a:r>
              <a:rPr lang="nl-NL" dirty="0" smtClean="0"/>
              <a:t>Meer dan 100 uitwerkingen op film</a:t>
            </a:r>
          </a:p>
          <a:p>
            <a:r>
              <a:rPr lang="nl-NL" dirty="0" smtClean="0"/>
              <a:t>Samenvattingen per domein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 buiten wedstrijdverband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Oefenen voor wedstrijd volgend jaar</a:t>
            </a:r>
          </a:p>
          <a:p>
            <a:r>
              <a:rPr lang="nl-NL" dirty="0" smtClean="0"/>
              <a:t>Specifiek vraagstuk als kapstok in een hoofdstuk</a:t>
            </a:r>
          </a:p>
          <a:p>
            <a:r>
              <a:rPr lang="nl-NL" dirty="0" smtClean="0"/>
              <a:t>Vraagselecties per onderwerp (diagnostische toets eind van een hoofdstuk, voorkennistoets in de bovenbouw)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986756"/>
            <a:ext cx="49339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4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Samenwerking met NHL (Leeuwarden) sinds 2014</a:t>
            </a:r>
          </a:p>
          <a:p>
            <a:r>
              <a:rPr lang="nl-NL" dirty="0" smtClean="0"/>
              <a:t>Samenwerking met HU (Utrecht) vanaf 2016</a:t>
            </a:r>
          </a:p>
          <a:p>
            <a:r>
              <a:rPr lang="nl-NL" dirty="0" smtClean="0"/>
              <a:t>Meer samenwerking in overleg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Toetsomgeving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DWO-omgeving (ontwikkelen met </a:t>
            </a:r>
            <a:r>
              <a:rPr lang="nl-NL" dirty="0" err="1" smtClean="0"/>
              <a:t>java</a:t>
            </a:r>
            <a:r>
              <a:rPr lang="nl-NL" dirty="0" smtClean="0"/>
              <a:t>, afnemen zonder </a:t>
            </a:r>
            <a:r>
              <a:rPr lang="nl-NL" dirty="0" err="1" smtClean="0"/>
              <a:t>java</a:t>
            </a:r>
            <a:r>
              <a:rPr lang="nl-NL" dirty="0" smtClean="0"/>
              <a:t>)</a:t>
            </a:r>
          </a:p>
          <a:p>
            <a:r>
              <a:rPr lang="nl-NL" dirty="0" smtClean="0"/>
              <a:t>Alternatieven voor </a:t>
            </a:r>
            <a:r>
              <a:rPr lang="nl-NL" dirty="0" err="1" smtClean="0"/>
              <a:t>toetsomgeving</a:t>
            </a:r>
            <a:r>
              <a:rPr lang="nl-NL" dirty="0" smtClean="0"/>
              <a:t> in onderzoek 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Meedoen?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Vul adreslijst in </a:t>
            </a:r>
          </a:p>
          <a:p>
            <a:r>
              <a:rPr lang="nl-NL" dirty="0" smtClean="0"/>
              <a:t>Geef aan met hoeveel leerlingen / klassen </a:t>
            </a:r>
          </a:p>
          <a:p>
            <a:r>
              <a:rPr lang="nl-NL" dirty="0" smtClean="0"/>
              <a:t>Geef aan of je bij de ontwikkeling een rol wilt spelen</a:t>
            </a:r>
          </a:p>
          <a:p>
            <a:r>
              <a:rPr lang="nl-NL" dirty="0" smtClean="0"/>
              <a:t>Geef aan of je wellicht locatie tweede ronde wilt zijn 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76704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weten?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NOJ website: </a:t>
            </a:r>
            <a:r>
              <a:rPr lang="nl-NL" sz="2000" dirty="0">
                <a:hlinkClick r:id="rId2"/>
              </a:rPr>
              <a:t>http://</a:t>
            </a:r>
            <a:r>
              <a:rPr lang="nl-NL" sz="2000" dirty="0" smtClean="0">
                <a:hlinkClick r:id="rId2"/>
              </a:rPr>
              <a:t>www.fisme.uu.nl/nno/noj/index.php</a:t>
            </a:r>
            <a:r>
              <a:rPr lang="nl-NL" sz="2000" dirty="0" smtClean="0"/>
              <a:t> </a:t>
            </a: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Uitwerkingen door deelnemers: </a:t>
            </a:r>
          </a:p>
          <a:p>
            <a:pPr marL="0" indent="0">
              <a:buNone/>
            </a:pPr>
            <a:r>
              <a:rPr lang="nl-NL" sz="1600" dirty="0">
                <a:hlinkClick r:id="rId3"/>
              </a:rPr>
              <a:t>https://www.youtube.com/playlist?list=PLKxLSaROG-SAlK_0I8MZDVpWOmjiqx1tH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 smtClean="0"/>
              <a:t>Slinger</a:t>
            </a:r>
            <a:r>
              <a:rPr lang="nl-NL" sz="1800" dirty="0"/>
              <a:t>: </a:t>
            </a:r>
            <a:r>
              <a:rPr lang="nl-NL" sz="1050" dirty="0">
                <a:hlinkClick r:id="rId4"/>
              </a:rPr>
              <a:t>http://</a:t>
            </a:r>
            <a:r>
              <a:rPr lang="nl-NL" sz="1050" dirty="0" smtClean="0">
                <a:hlinkClick r:id="rId4"/>
              </a:rPr>
              <a:t>www.natuurkunde.nl/opdrachten/2985/de-onderbroken-slinger</a:t>
            </a:r>
            <a:r>
              <a:rPr lang="nl-NL" sz="1050" dirty="0" smtClean="0"/>
              <a:t> </a:t>
            </a:r>
          </a:p>
          <a:p>
            <a:pPr marL="0" indent="0">
              <a:buNone/>
            </a:pPr>
            <a:r>
              <a:rPr lang="nl-NL" sz="1800" dirty="0"/>
              <a:t>Water: </a:t>
            </a:r>
            <a:r>
              <a:rPr lang="nl-NL" sz="1100" dirty="0">
                <a:hlinkClick r:id="rId5"/>
              </a:rPr>
              <a:t>http://</a:t>
            </a:r>
            <a:r>
              <a:rPr lang="nl-NL" sz="1100" dirty="0" smtClean="0">
                <a:hlinkClick r:id="rId5"/>
              </a:rPr>
              <a:t>www.natuurkunde.nl/artikelen/3007/water-koken-bij-30-c</a:t>
            </a:r>
            <a:r>
              <a:rPr lang="nl-NL" sz="1100" dirty="0" smtClean="0"/>
              <a:t> </a:t>
            </a:r>
          </a:p>
          <a:p>
            <a:pPr marL="0" indent="0">
              <a:buNone/>
            </a:pPr>
            <a:r>
              <a:rPr lang="nl-NL" sz="1800" dirty="0" smtClean="0"/>
              <a:t>Licht gaat branden</a:t>
            </a:r>
            <a:r>
              <a:rPr lang="nl-NL" sz="1800" dirty="0"/>
              <a:t>: </a:t>
            </a:r>
            <a:r>
              <a:rPr lang="nl-NL" sz="900" dirty="0">
                <a:hlinkClick r:id="rId6"/>
              </a:rPr>
              <a:t>http://</a:t>
            </a:r>
            <a:r>
              <a:rPr lang="nl-NL" sz="900" dirty="0" smtClean="0">
                <a:hlinkClick r:id="rId6"/>
              </a:rPr>
              <a:t>nvon.nl/sites/nvon.nl/files/vakartikelen/LR_NVOX11_1013_TDS_nr9_2011_def_p%20419-421.pdf</a:t>
            </a:r>
            <a:r>
              <a:rPr lang="nl-NL" sz="900" dirty="0" smtClean="0"/>
              <a:t> </a:t>
            </a:r>
            <a:endParaRPr lang="nl-NL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51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Organisatie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5294"/>
            <a:ext cx="6096000" cy="42957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81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Terugkijken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4000" dirty="0"/>
              <a:t>d</a:t>
            </a:r>
            <a:r>
              <a:rPr lang="nl-NL" sz="4000" dirty="0" smtClean="0"/>
              <a:t>eze </a:t>
            </a:r>
            <a:r>
              <a:rPr lang="nl-NL" sz="4000" dirty="0" err="1" smtClean="0"/>
              <a:t>ppt</a:t>
            </a:r>
            <a:r>
              <a:rPr lang="nl-NL" sz="4000" dirty="0" smtClean="0"/>
              <a:t> is tot en met </a:t>
            </a:r>
          </a:p>
          <a:p>
            <a:pPr marL="0" indent="0" algn="ctr">
              <a:buNone/>
            </a:pPr>
            <a:r>
              <a:rPr lang="nl-NL" sz="4000" dirty="0" smtClean="0"/>
              <a:t>16 december 2015 </a:t>
            </a:r>
          </a:p>
          <a:p>
            <a:pPr marL="0" indent="0" algn="ctr">
              <a:buNone/>
            </a:pPr>
            <a:r>
              <a:rPr lang="nl-NL" sz="4000" dirty="0" smtClean="0"/>
              <a:t>te downloaden vanaf </a:t>
            </a:r>
          </a:p>
          <a:p>
            <a:endParaRPr lang="nl-NL" dirty="0" smtClean="0"/>
          </a:p>
          <a:p>
            <a:pPr marL="0" indent="0" algn="ctr">
              <a:buNone/>
            </a:pPr>
            <a:r>
              <a:rPr lang="nl-NL" sz="4800" dirty="0" smtClean="0">
                <a:hlinkClick r:id="rId2"/>
              </a:rPr>
              <a:t>http</a:t>
            </a:r>
            <a:r>
              <a:rPr lang="nl-NL" sz="4800" dirty="0">
                <a:hlinkClick r:id="rId2"/>
              </a:rPr>
              <a:t>://we.tl/bsFk242jwv</a:t>
            </a:r>
            <a:r>
              <a:rPr lang="nl-NL" sz="48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492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Ron Vonk</a:t>
            </a:r>
          </a:p>
          <a:p>
            <a:pPr marL="0" indent="0" algn="ctr">
              <a:buNone/>
            </a:pPr>
            <a:r>
              <a:rPr lang="nl-NL" dirty="0" smtClean="0"/>
              <a:t>r.d.j.vonk@uu.nl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2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Achtergrond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Financiering door DITP</a:t>
            </a:r>
          </a:p>
          <a:p>
            <a:r>
              <a:rPr lang="nl-NL" dirty="0" smtClean="0"/>
              <a:t>UvA, Leiden, UU</a:t>
            </a:r>
            <a:endParaRPr lang="nl-NL" dirty="0"/>
          </a:p>
          <a:p>
            <a:r>
              <a:rPr lang="nl-NL" dirty="0" smtClean="0"/>
              <a:t>Universiteit Utrecht doet uitvoerende werk</a:t>
            </a:r>
          </a:p>
          <a:p>
            <a:r>
              <a:rPr lang="nl-NL" dirty="0" smtClean="0"/>
              <a:t>Ondersteuning vanuit </a:t>
            </a:r>
            <a:r>
              <a:rPr lang="nl-NL" dirty="0" err="1" smtClean="0"/>
              <a:t>outreach</a:t>
            </a:r>
            <a:r>
              <a:rPr lang="nl-NL" dirty="0" smtClean="0"/>
              <a:t> DITP</a:t>
            </a:r>
          </a:p>
          <a:p>
            <a:r>
              <a:rPr lang="nl-NL" dirty="0" smtClean="0"/>
              <a:t>Inhoudelijk samenwerking met hogescholen voor ontwikkelen vraagstukken en practicum</a:t>
            </a:r>
          </a:p>
          <a:p>
            <a:r>
              <a:rPr lang="nl-NL" dirty="0" smtClean="0"/>
              <a:t>Samenwerking met ´grote´ olympiade</a:t>
            </a:r>
          </a:p>
          <a:p>
            <a:pPr marL="0" indent="0">
              <a:buNone/>
            </a:pPr>
            <a:r>
              <a:rPr lang="nl-NL" dirty="0" smtClean="0"/>
              <a:t>(Groningen en Utrecht)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Toegankelijk voor leerlingen uit 1,2 of 3 HAVO of VWO</a:t>
            </a:r>
          </a:p>
          <a:p>
            <a:r>
              <a:rPr lang="nl-NL" sz="2400" dirty="0" smtClean="0"/>
              <a:t>Eerste ronde: </a:t>
            </a:r>
          </a:p>
          <a:p>
            <a:pPr lvl="1"/>
            <a:r>
              <a:rPr lang="nl-NL" sz="2000" dirty="0"/>
              <a:t>t</a:t>
            </a:r>
            <a:r>
              <a:rPr lang="nl-NL" sz="2000" dirty="0" smtClean="0"/>
              <a:t>oets met 30 gesloten vragen</a:t>
            </a:r>
          </a:p>
          <a:p>
            <a:pPr lvl="1"/>
            <a:r>
              <a:rPr lang="nl-NL" sz="2000" dirty="0" smtClean="0"/>
              <a:t>op school afnemen via internet</a:t>
            </a:r>
          </a:p>
          <a:p>
            <a:pPr lvl="1"/>
            <a:r>
              <a:rPr lang="nl-NL" sz="2000" dirty="0" smtClean="0"/>
              <a:t>935 deelnemers in 2015</a:t>
            </a:r>
          </a:p>
          <a:p>
            <a:r>
              <a:rPr lang="nl-NL" sz="2400" dirty="0" smtClean="0"/>
              <a:t>Tweede ronde (juni):</a:t>
            </a:r>
          </a:p>
          <a:p>
            <a:pPr lvl="1"/>
            <a:r>
              <a:rPr lang="nl-NL" sz="2000" dirty="0" smtClean="0"/>
              <a:t>landelijk verspreide locaties (6 locaties)</a:t>
            </a:r>
          </a:p>
          <a:p>
            <a:pPr lvl="1"/>
            <a:r>
              <a:rPr lang="nl-NL" sz="2000" dirty="0" smtClean="0"/>
              <a:t>practicum</a:t>
            </a:r>
          </a:p>
          <a:p>
            <a:pPr lvl="1"/>
            <a:r>
              <a:rPr lang="nl-NL" sz="2000" dirty="0"/>
              <a:t>t</a:t>
            </a:r>
            <a:r>
              <a:rPr lang="nl-NL" sz="2000" dirty="0" smtClean="0"/>
              <a:t>oets met 30 gesloten vragen</a:t>
            </a:r>
          </a:p>
          <a:p>
            <a:pPr lvl="1"/>
            <a:r>
              <a:rPr lang="nl-NL" sz="2000" dirty="0" smtClean="0"/>
              <a:t>120 deelnemers</a:t>
            </a:r>
          </a:p>
          <a:p>
            <a:r>
              <a:rPr lang="nl-NL" sz="2400" dirty="0" smtClean="0"/>
              <a:t>Derde ronde </a:t>
            </a:r>
            <a:r>
              <a:rPr lang="nl-NL" sz="2400" dirty="0"/>
              <a:t>(</a:t>
            </a:r>
            <a:r>
              <a:rPr lang="nl-NL" sz="2400" dirty="0" smtClean="0"/>
              <a:t>september):</a:t>
            </a:r>
          </a:p>
          <a:p>
            <a:pPr lvl="1"/>
            <a:r>
              <a:rPr lang="nl-NL" sz="2000" dirty="0"/>
              <a:t>o</a:t>
            </a:r>
            <a:r>
              <a:rPr lang="nl-NL" sz="2000" dirty="0" smtClean="0"/>
              <a:t>pen vragen toets</a:t>
            </a:r>
          </a:p>
          <a:p>
            <a:pPr lvl="1"/>
            <a:r>
              <a:rPr lang="nl-NL" sz="2000" dirty="0" smtClean="0"/>
              <a:t>toets met 30 gesloten vragen</a:t>
            </a:r>
          </a:p>
          <a:p>
            <a:pPr lvl="1"/>
            <a:r>
              <a:rPr lang="nl-NL" sz="2000" dirty="0"/>
              <a:t>f</a:t>
            </a:r>
            <a:r>
              <a:rPr lang="nl-NL" sz="2000" dirty="0" smtClean="0"/>
              <a:t>ilm met uitwerking</a:t>
            </a:r>
          </a:p>
          <a:p>
            <a:pPr lvl="1"/>
            <a:r>
              <a:rPr lang="nl-NL" sz="2000" dirty="0" smtClean="0"/>
              <a:t>26 deelnemers</a:t>
            </a:r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76704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Doorstroom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Eerste ronde naar tweede ronde: per regio de best scorende leerlingen, afhankelijk van het aantal beschikbare plekken. </a:t>
            </a:r>
          </a:p>
          <a:p>
            <a:r>
              <a:rPr lang="nl-NL" sz="2800" dirty="0" smtClean="0"/>
              <a:t>Tweede ronde naar finale: per locatie de top, daarnaast ‘best of </a:t>
            </a:r>
            <a:r>
              <a:rPr lang="nl-NL" sz="2800" dirty="0" err="1" smtClean="0"/>
              <a:t>the</a:t>
            </a:r>
            <a:r>
              <a:rPr lang="nl-NL" sz="2800" dirty="0" smtClean="0"/>
              <a:t> rest’</a:t>
            </a:r>
            <a:endParaRPr lang="nl-NL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76704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Weging finaleronde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Film: 10 punten</a:t>
            </a:r>
          </a:p>
          <a:p>
            <a:r>
              <a:rPr lang="nl-NL" dirty="0" smtClean="0"/>
              <a:t>Open vragen: 25 punten</a:t>
            </a:r>
          </a:p>
          <a:p>
            <a:r>
              <a:rPr lang="nl-NL" dirty="0" smtClean="0"/>
              <a:t>Gesloten vragen: 30 punten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Winnaar 2015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 algn="ctr">
              <a:buNone/>
            </a:pPr>
            <a:r>
              <a:rPr lang="nl-NL" sz="2400" dirty="0" smtClean="0"/>
              <a:t>Samuel Klumpers, Stedelijk Gymnasium Utrecht</a:t>
            </a:r>
            <a:endParaRPr lang="nl-N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8760"/>
            <a:ext cx="4836029" cy="362702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1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Tijdpad 2016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Eerste ronde: eind maart </a:t>
            </a:r>
          </a:p>
          <a:p>
            <a:r>
              <a:rPr lang="nl-NL" dirty="0" smtClean="0"/>
              <a:t>Tweede ronde: begin juni (Utrecht, Leeuwarden, Sittard, …. , …. ) </a:t>
            </a:r>
          </a:p>
          <a:p>
            <a:r>
              <a:rPr lang="nl-NL" dirty="0" smtClean="0"/>
              <a:t>Finale: september, Universiteit Leiden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Natuurkunde Olympiade Junior</a:t>
            </a:r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949280"/>
            <a:ext cx="40233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2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173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Organisatie</vt:lpstr>
      <vt:lpstr>Achtergrond</vt:lpstr>
      <vt:lpstr>Opzet</vt:lpstr>
      <vt:lpstr>Doorstroom</vt:lpstr>
      <vt:lpstr>Weging finaleronde</vt:lpstr>
      <vt:lpstr>Winnaar 2015</vt:lpstr>
      <vt:lpstr>Tijdpad 2016</vt:lpstr>
      <vt:lpstr>Streven moeilijkheidsgraad</vt:lpstr>
      <vt:lpstr>Moeilijkheidsgraad van de vragen</vt:lpstr>
      <vt:lpstr>Moeilijkheidsgraad van de vragen</vt:lpstr>
      <vt:lpstr>Verdeling scores</vt:lpstr>
      <vt:lpstr>Onderscheidend vermogen van de vragen</vt:lpstr>
      <vt:lpstr>Inhoud</vt:lpstr>
      <vt:lpstr>Voorbeeld vraag</vt:lpstr>
      <vt:lpstr>Voorbeeld vraag</vt:lpstr>
      <vt:lpstr>Voorbeeld pittige vraag</vt:lpstr>
      <vt:lpstr>Zelf aan de slag</vt:lpstr>
      <vt:lpstr>Maak een toets naar keuze</vt:lpstr>
      <vt:lpstr>Uitwerking op film</vt:lpstr>
      <vt:lpstr>Uitwerking op film</vt:lpstr>
      <vt:lpstr>Opbrengsten na vijf jaar</vt:lpstr>
      <vt:lpstr>Gebruik buiten wedstrijdverband</vt:lpstr>
      <vt:lpstr>Ontwikkeling </vt:lpstr>
      <vt:lpstr>Ontwikkeling</vt:lpstr>
      <vt:lpstr>Toetsomgeving</vt:lpstr>
      <vt:lpstr>Meedoen?</vt:lpstr>
      <vt:lpstr>Meer weten? </vt:lpstr>
      <vt:lpstr>Terugkijken</vt:lpstr>
      <vt:lpstr>Contact 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Natuurkunde Olympiade Junior</dc:title>
  <dc:creator>Vonk, R.D.J.</dc:creator>
  <cp:lastModifiedBy>Vonk, R.D.J.</cp:lastModifiedBy>
  <cp:revision>38</cp:revision>
  <cp:lastPrinted>2015-12-10T10:16:29Z</cp:lastPrinted>
  <dcterms:created xsi:type="dcterms:W3CDTF">2015-11-02T09:29:24Z</dcterms:created>
  <dcterms:modified xsi:type="dcterms:W3CDTF">2015-12-10T14:16:45Z</dcterms:modified>
</cp:coreProperties>
</file>